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56" r:id="rId2"/>
    <p:sldId id="257" r:id="rId3"/>
    <p:sldId id="258" r:id="rId4"/>
    <p:sldId id="259" r:id="rId5"/>
    <p:sldId id="260" r:id="rId6"/>
    <p:sldId id="267" r:id="rId7"/>
    <p:sldId id="271" r:id="rId8"/>
    <p:sldId id="261" r:id="rId9"/>
    <p:sldId id="262" r:id="rId10"/>
    <p:sldId id="269" r:id="rId11"/>
    <p:sldId id="263" r:id="rId12"/>
    <p:sldId id="272" r:id="rId13"/>
    <p:sldId id="264" r:id="rId14"/>
    <p:sldId id="268" r:id="rId15"/>
    <p:sldId id="266" r:id="rId16"/>
  </p:sldIdLst>
  <p:sldSz cx="9144000" cy="6858000" type="screen4x3"/>
  <p:notesSz cx="7102475" cy="93884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633" autoAdjust="0"/>
    <p:restoredTop sz="94660"/>
  </p:normalViewPr>
  <p:slideViewPr>
    <p:cSldViewPr>
      <p:cViewPr varScale="1">
        <p:scale>
          <a:sx n="88" d="100"/>
          <a:sy n="88" d="100"/>
        </p:scale>
        <p:origin x="96" y="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/>
              <a:t>25 Square Foot </a:t>
            </a:r>
            <a:r>
              <a:rPr lang="en-US" dirty="0" smtClean="0"/>
              <a:t>Simple Geometry</a:t>
            </a:r>
            <a:r>
              <a:rPr lang="en-US" baseline="0" dirty="0" smtClean="0"/>
              <a:t> </a:t>
            </a:r>
            <a:r>
              <a:rPr lang="en-US" dirty="0" smtClean="0"/>
              <a:t>Tool</a:t>
            </a:r>
            <a:endParaRPr lang="en-US" dirty="0"/>
          </a:p>
        </c:rich>
      </c:tx>
      <c:overlay val="0"/>
    </c:title>
    <c:autoTitleDeleted val="0"/>
    <c:plotArea>
      <c:layout/>
      <c:lineChart>
        <c:grouping val="standard"/>
        <c:varyColors val="0"/>
        <c:ser>
          <c:idx val="1"/>
          <c:order val="0"/>
          <c:tx>
            <c:strRef>
              <c:f>Sheet1!$B$1</c:f>
              <c:strCache>
                <c:ptCount val="1"/>
                <c:pt idx="0">
                  <c:v>Reusable Silicone</c:v>
                </c:pt>
              </c:strCache>
            </c:strRef>
          </c:tx>
          <c:spPr>
            <a:ln w="50800" cmpd="sng">
              <a:solidFill>
                <a:schemeClr val="accent1">
                  <a:lumMod val="75000"/>
                </a:schemeClr>
              </a:solidFill>
            </a:ln>
          </c:spPr>
          <c:marker>
            <c:symbol val="none"/>
          </c:marker>
          <c:val>
            <c:numRef>
              <c:f>Sheet1!$B$2:$B$33</c:f>
              <c:numCache>
                <c:formatCode>General</c:formatCode>
                <c:ptCount val="32"/>
                <c:pt idx="0">
                  <c:v>400</c:v>
                </c:pt>
                <c:pt idx="1">
                  <c:v>400</c:v>
                </c:pt>
                <c:pt idx="2">
                  <c:v>400</c:v>
                </c:pt>
                <c:pt idx="3">
                  <c:v>400</c:v>
                </c:pt>
                <c:pt idx="4">
                  <c:v>400</c:v>
                </c:pt>
                <c:pt idx="5">
                  <c:v>400</c:v>
                </c:pt>
                <c:pt idx="6">
                  <c:v>400</c:v>
                </c:pt>
                <c:pt idx="7">
                  <c:v>400</c:v>
                </c:pt>
                <c:pt idx="8">
                  <c:v>400</c:v>
                </c:pt>
                <c:pt idx="9">
                  <c:v>400</c:v>
                </c:pt>
                <c:pt idx="10">
                  <c:v>400</c:v>
                </c:pt>
                <c:pt idx="11">
                  <c:v>400</c:v>
                </c:pt>
                <c:pt idx="12">
                  <c:v>400</c:v>
                </c:pt>
                <c:pt idx="13">
                  <c:v>400</c:v>
                </c:pt>
                <c:pt idx="14">
                  <c:v>400</c:v>
                </c:pt>
                <c:pt idx="15">
                  <c:v>400</c:v>
                </c:pt>
                <c:pt idx="16">
                  <c:v>400</c:v>
                </c:pt>
                <c:pt idx="17">
                  <c:v>400</c:v>
                </c:pt>
                <c:pt idx="18">
                  <c:v>400</c:v>
                </c:pt>
                <c:pt idx="19">
                  <c:v>400</c:v>
                </c:pt>
                <c:pt idx="20">
                  <c:v>400</c:v>
                </c:pt>
                <c:pt idx="21">
                  <c:v>400</c:v>
                </c:pt>
                <c:pt idx="22">
                  <c:v>400</c:v>
                </c:pt>
                <c:pt idx="23">
                  <c:v>400</c:v>
                </c:pt>
                <c:pt idx="24">
                  <c:v>400</c:v>
                </c:pt>
                <c:pt idx="25">
                  <c:v>400</c:v>
                </c:pt>
                <c:pt idx="26">
                  <c:v>400</c:v>
                </c:pt>
                <c:pt idx="27">
                  <c:v>400</c:v>
                </c:pt>
                <c:pt idx="28">
                  <c:v>400</c:v>
                </c:pt>
                <c:pt idx="29">
                  <c:v>400</c:v>
                </c:pt>
                <c:pt idx="30">
                  <c:v>400</c:v>
                </c:pt>
                <c:pt idx="31">
                  <c:v>400</c:v>
                </c:pt>
              </c:numCache>
            </c:numRef>
          </c:val>
          <c:smooth val="0"/>
        </c:ser>
        <c:ser>
          <c:idx val="2"/>
          <c:order val="1"/>
          <c:tx>
            <c:strRef>
              <c:f>Sheet1!$C$1</c:f>
              <c:strCache>
                <c:ptCount val="1"/>
                <c:pt idx="0">
                  <c:v>Bagging Film</c:v>
                </c:pt>
              </c:strCache>
            </c:strRef>
          </c:tx>
          <c:spPr>
            <a:ln>
              <a:solidFill>
                <a:srgbClr val="FFC000"/>
              </a:solidFill>
            </a:ln>
          </c:spPr>
          <c:marker>
            <c:symbol val="none"/>
          </c:marker>
          <c:val>
            <c:numRef>
              <c:f>Sheet1!$C$2:$C$33</c:f>
              <c:numCache>
                <c:formatCode>General</c:formatCode>
                <c:ptCount val="32"/>
                <c:pt idx="0">
                  <c:v>15</c:v>
                </c:pt>
                <c:pt idx="1">
                  <c:v>30</c:v>
                </c:pt>
                <c:pt idx="2">
                  <c:v>45</c:v>
                </c:pt>
                <c:pt idx="3">
                  <c:v>60</c:v>
                </c:pt>
                <c:pt idx="4">
                  <c:v>75</c:v>
                </c:pt>
                <c:pt idx="5">
                  <c:v>90</c:v>
                </c:pt>
                <c:pt idx="6">
                  <c:v>105</c:v>
                </c:pt>
                <c:pt idx="7">
                  <c:v>120</c:v>
                </c:pt>
                <c:pt idx="8">
                  <c:v>135</c:v>
                </c:pt>
                <c:pt idx="9">
                  <c:v>150</c:v>
                </c:pt>
                <c:pt idx="10">
                  <c:v>165</c:v>
                </c:pt>
                <c:pt idx="11">
                  <c:v>180</c:v>
                </c:pt>
                <c:pt idx="12">
                  <c:v>195</c:v>
                </c:pt>
                <c:pt idx="13">
                  <c:v>210</c:v>
                </c:pt>
                <c:pt idx="14">
                  <c:v>225</c:v>
                </c:pt>
                <c:pt idx="15">
                  <c:v>240</c:v>
                </c:pt>
                <c:pt idx="16">
                  <c:v>255</c:v>
                </c:pt>
                <c:pt idx="17">
                  <c:v>270</c:v>
                </c:pt>
                <c:pt idx="18">
                  <c:v>285</c:v>
                </c:pt>
                <c:pt idx="19">
                  <c:v>300</c:v>
                </c:pt>
                <c:pt idx="20">
                  <c:v>315</c:v>
                </c:pt>
                <c:pt idx="21">
                  <c:v>330</c:v>
                </c:pt>
                <c:pt idx="22">
                  <c:v>345</c:v>
                </c:pt>
                <c:pt idx="23">
                  <c:v>360</c:v>
                </c:pt>
                <c:pt idx="24">
                  <c:v>375</c:v>
                </c:pt>
                <c:pt idx="25">
                  <c:v>390</c:v>
                </c:pt>
                <c:pt idx="26">
                  <c:v>405</c:v>
                </c:pt>
                <c:pt idx="27">
                  <c:v>420</c:v>
                </c:pt>
                <c:pt idx="28">
                  <c:v>435</c:v>
                </c:pt>
                <c:pt idx="29">
                  <c:v>450</c:v>
                </c:pt>
                <c:pt idx="30">
                  <c:v>465</c:v>
                </c:pt>
                <c:pt idx="31">
                  <c:v>480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367694168"/>
        <c:axId val="367694952"/>
      </c:lineChart>
      <c:catAx>
        <c:axId val="367694168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 dirty="0" smtClean="0"/>
                  <a:t>#</a:t>
                </a:r>
                <a:r>
                  <a:rPr lang="en-US" baseline="0" dirty="0" smtClean="0"/>
                  <a:t> of Production Cycles</a:t>
                </a:r>
                <a:endParaRPr lang="en-US" dirty="0"/>
              </a:p>
            </c:rich>
          </c:tx>
          <c:overlay val="0"/>
        </c:title>
        <c:numFmt formatCode="General" sourceLinked="1"/>
        <c:majorTickMark val="in"/>
        <c:minorTickMark val="none"/>
        <c:tickLblPos val="nextTo"/>
        <c:crossAx val="367694952"/>
        <c:crosses val="autoZero"/>
        <c:auto val="1"/>
        <c:lblAlgn val="ctr"/>
        <c:lblOffset val="100"/>
        <c:tickMarkSkip val="1"/>
        <c:noMultiLvlLbl val="0"/>
      </c:catAx>
      <c:valAx>
        <c:axId val="367694952"/>
        <c:scaling>
          <c:orientation val="minMax"/>
          <c:max val="2500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en-US" dirty="0"/>
                  <a:t>$ USD</a:t>
                </a:r>
              </a:p>
            </c:rich>
          </c:tx>
          <c:overlay val="0"/>
        </c:title>
        <c:numFmt formatCode="General" sourceLinked="1"/>
        <c:majorTickMark val="none"/>
        <c:minorTickMark val="none"/>
        <c:tickLblPos val="nextTo"/>
        <c:crossAx val="367694168"/>
        <c:crosses val="autoZero"/>
        <c:crossBetween val="midCat"/>
      </c:val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/>
              <a:t>25 Square Foot </a:t>
            </a:r>
            <a:r>
              <a:rPr lang="en-US" dirty="0" smtClean="0"/>
              <a:t>Simple</a:t>
            </a:r>
            <a:r>
              <a:rPr lang="en-US" baseline="0" dirty="0" smtClean="0"/>
              <a:t> Geometry </a:t>
            </a:r>
            <a:r>
              <a:rPr lang="en-US" dirty="0" smtClean="0"/>
              <a:t>Tool</a:t>
            </a:r>
            <a:endParaRPr lang="en-US" dirty="0"/>
          </a:p>
        </c:rich>
      </c:tx>
      <c:overlay val="0"/>
    </c:title>
    <c:autoTitleDeleted val="0"/>
    <c:plotArea>
      <c:layout/>
      <c:lineChart>
        <c:grouping val="standard"/>
        <c:varyColors val="0"/>
        <c:ser>
          <c:idx val="1"/>
          <c:order val="0"/>
          <c:tx>
            <c:strRef>
              <c:f>Sheet1!$B$1</c:f>
              <c:strCache>
                <c:ptCount val="1"/>
                <c:pt idx="0">
                  <c:v>Reusable Silicone</c:v>
                </c:pt>
              </c:strCache>
            </c:strRef>
          </c:tx>
          <c:spPr>
            <a:ln w="50800" cmpd="sng">
              <a:solidFill>
                <a:schemeClr val="accent1">
                  <a:lumMod val="75000"/>
                </a:schemeClr>
              </a:solidFill>
            </a:ln>
          </c:spPr>
          <c:marker>
            <c:symbol val="none"/>
          </c:marker>
          <c:val>
            <c:numRef>
              <c:f>Sheet1!$B$2:$B$33</c:f>
              <c:numCache>
                <c:formatCode>General</c:formatCode>
                <c:ptCount val="32"/>
                <c:pt idx="0">
                  <c:v>450</c:v>
                </c:pt>
                <c:pt idx="1">
                  <c:v>452.5</c:v>
                </c:pt>
                <c:pt idx="2">
                  <c:v>455</c:v>
                </c:pt>
                <c:pt idx="3">
                  <c:v>457.5</c:v>
                </c:pt>
                <c:pt idx="4">
                  <c:v>460</c:v>
                </c:pt>
                <c:pt idx="5">
                  <c:v>462.5</c:v>
                </c:pt>
                <c:pt idx="6">
                  <c:v>465</c:v>
                </c:pt>
                <c:pt idx="7">
                  <c:v>467.5</c:v>
                </c:pt>
                <c:pt idx="8">
                  <c:v>470</c:v>
                </c:pt>
                <c:pt idx="9">
                  <c:v>472.5</c:v>
                </c:pt>
                <c:pt idx="10">
                  <c:v>475</c:v>
                </c:pt>
                <c:pt idx="11">
                  <c:v>477.5</c:v>
                </c:pt>
                <c:pt idx="12">
                  <c:v>480</c:v>
                </c:pt>
                <c:pt idx="13">
                  <c:v>482.5</c:v>
                </c:pt>
                <c:pt idx="14">
                  <c:v>485</c:v>
                </c:pt>
                <c:pt idx="15">
                  <c:v>487.5</c:v>
                </c:pt>
                <c:pt idx="16">
                  <c:v>490</c:v>
                </c:pt>
                <c:pt idx="17">
                  <c:v>492.5</c:v>
                </c:pt>
                <c:pt idx="18">
                  <c:v>495</c:v>
                </c:pt>
                <c:pt idx="19">
                  <c:v>497.5</c:v>
                </c:pt>
                <c:pt idx="20">
                  <c:v>500</c:v>
                </c:pt>
                <c:pt idx="21">
                  <c:v>502.5</c:v>
                </c:pt>
                <c:pt idx="22">
                  <c:v>505</c:v>
                </c:pt>
                <c:pt idx="23">
                  <c:v>507.5</c:v>
                </c:pt>
                <c:pt idx="24">
                  <c:v>510</c:v>
                </c:pt>
                <c:pt idx="25">
                  <c:v>512.5</c:v>
                </c:pt>
                <c:pt idx="26">
                  <c:v>515</c:v>
                </c:pt>
                <c:pt idx="27">
                  <c:v>517.5</c:v>
                </c:pt>
                <c:pt idx="28">
                  <c:v>520</c:v>
                </c:pt>
                <c:pt idx="29">
                  <c:v>522.5</c:v>
                </c:pt>
                <c:pt idx="30">
                  <c:v>525</c:v>
                </c:pt>
                <c:pt idx="31">
                  <c:v>527.5</c:v>
                </c:pt>
              </c:numCache>
            </c:numRef>
          </c:val>
          <c:smooth val="0"/>
        </c:ser>
        <c:ser>
          <c:idx val="2"/>
          <c:order val="1"/>
          <c:tx>
            <c:strRef>
              <c:f>Sheet1!$C$1</c:f>
              <c:strCache>
                <c:ptCount val="1"/>
                <c:pt idx="0">
                  <c:v>Bagging Film</c:v>
                </c:pt>
              </c:strCache>
            </c:strRef>
          </c:tx>
          <c:spPr>
            <a:ln>
              <a:solidFill>
                <a:srgbClr val="FFC000"/>
              </a:solidFill>
            </a:ln>
          </c:spPr>
          <c:marker>
            <c:symbol val="none"/>
          </c:marker>
          <c:val>
            <c:numRef>
              <c:f>Sheet1!$C$2:$C$33</c:f>
              <c:numCache>
                <c:formatCode>General</c:formatCode>
                <c:ptCount val="32"/>
                <c:pt idx="0">
                  <c:v>65</c:v>
                </c:pt>
                <c:pt idx="1">
                  <c:v>130</c:v>
                </c:pt>
                <c:pt idx="2">
                  <c:v>195</c:v>
                </c:pt>
                <c:pt idx="3">
                  <c:v>260</c:v>
                </c:pt>
                <c:pt idx="4">
                  <c:v>325</c:v>
                </c:pt>
                <c:pt idx="5">
                  <c:v>390</c:v>
                </c:pt>
                <c:pt idx="6">
                  <c:v>455</c:v>
                </c:pt>
                <c:pt idx="7">
                  <c:v>520</c:v>
                </c:pt>
                <c:pt idx="8">
                  <c:v>585</c:v>
                </c:pt>
                <c:pt idx="9">
                  <c:v>650</c:v>
                </c:pt>
                <c:pt idx="10">
                  <c:v>715</c:v>
                </c:pt>
                <c:pt idx="11">
                  <c:v>780</c:v>
                </c:pt>
                <c:pt idx="12">
                  <c:v>845</c:v>
                </c:pt>
                <c:pt idx="13">
                  <c:v>910</c:v>
                </c:pt>
                <c:pt idx="14">
                  <c:v>975</c:v>
                </c:pt>
                <c:pt idx="15">
                  <c:v>1040</c:v>
                </c:pt>
                <c:pt idx="16">
                  <c:v>1105</c:v>
                </c:pt>
                <c:pt idx="17">
                  <c:v>1170</c:v>
                </c:pt>
                <c:pt idx="18">
                  <c:v>1235</c:v>
                </c:pt>
                <c:pt idx="19">
                  <c:v>1300</c:v>
                </c:pt>
                <c:pt idx="20">
                  <c:v>1365</c:v>
                </c:pt>
                <c:pt idx="21">
                  <c:v>1430</c:v>
                </c:pt>
                <c:pt idx="22">
                  <c:v>1495</c:v>
                </c:pt>
                <c:pt idx="23">
                  <c:v>1560</c:v>
                </c:pt>
                <c:pt idx="24">
                  <c:v>1625</c:v>
                </c:pt>
                <c:pt idx="25">
                  <c:v>1690</c:v>
                </c:pt>
                <c:pt idx="26">
                  <c:v>1755</c:v>
                </c:pt>
                <c:pt idx="27">
                  <c:v>1820</c:v>
                </c:pt>
                <c:pt idx="28">
                  <c:v>1885</c:v>
                </c:pt>
                <c:pt idx="29">
                  <c:v>1950</c:v>
                </c:pt>
                <c:pt idx="30">
                  <c:v>2015</c:v>
                </c:pt>
                <c:pt idx="31">
                  <c:v>2080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368686256"/>
        <c:axId val="368683904"/>
      </c:lineChart>
      <c:catAx>
        <c:axId val="368686256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 dirty="0" smtClean="0"/>
                  <a:t>#</a:t>
                </a:r>
                <a:r>
                  <a:rPr lang="en-US" baseline="0" dirty="0" smtClean="0"/>
                  <a:t> of Production Cycles</a:t>
                </a:r>
                <a:endParaRPr lang="en-US" dirty="0"/>
              </a:p>
            </c:rich>
          </c:tx>
          <c:overlay val="0"/>
        </c:title>
        <c:numFmt formatCode="General" sourceLinked="1"/>
        <c:majorTickMark val="in"/>
        <c:minorTickMark val="none"/>
        <c:tickLblPos val="nextTo"/>
        <c:crossAx val="368683904"/>
        <c:crosses val="autoZero"/>
        <c:auto val="1"/>
        <c:lblAlgn val="ctr"/>
        <c:lblOffset val="100"/>
        <c:tickMarkSkip val="1"/>
        <c:noMultiLvlLbl val="0"/>
      </c:catAx>
      <c:valAx>
        <c:axId val="368683904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en-US" dirty="0"/>
                  <a:t>$ USD</a:t>
                </a:r>
              </a:p>
            </c:rich>
          </c:tx>
          <c:overlay val="0"/>
        </c:title>
        <c:numFmt formatCode="General" sourceLinked="1"/>
        <c:majorTickMark val="none"/>
        <c:minorTickMark val="none"/>
        <c:tickLblPos val="nextTo"/>
        <c:crossAx val="368686256"/>
        <c:crosses val="autoZero"/>
        <c:crossBetween val="midCat"/>
      </c:val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ADC6D07-51C5-45E9-A10A-840F21B7FB75}" type="doc">
      <dgm:prSet loTypeId="urn:microsoft.com/office/officeart/2005/8/layout/hProcess9" loCatId="process" qsTypeId="urn:microsoft.com/office/officeart/2005/8/quickstyle/3d6" qsCatId="3D" csTypeId="urn:microsoft.com/office/officeart/2005/8/colors/accent1_2" csCatId="accent1" phldr="1"/>
      <dgm:spPr/>
    </dgm:pt>
    <dgm:pt modelId="{3A3ACE83-85D3-4DA8-91C3-F88A6B9107AC}">
      <dgm:prSet phldrT="[Text]"/>
      <dgm:spPr/>
      <dgm:t>
        <a:bodyPr/>
        <a:lstStyle/>
        <a:p>
          <a:r>
            <a:rPr lang="en-US" dirty="0" smtClean="0"/>
            <a:t>Tooling</a:t>
          </a:r>
          <a:endParaRPr lang="en-US" dirty="0"/>
        </a:p>
      </dgm:t>
    </dgm:pt>
    <dgm:pt modelId="{3CFCDEAF-B07C-4AE4-B10A-FBBB1872F530}" type="parTrans" cxnId="{8436EB0D-F9FD-44DD-B29B-2D1E9F89486A}">
      <dgm:prSet/>
      <dgm:spPr/>
      <dgm:t>
        <a:bodyPr/>
        <a:lstStyle/>
        <a:p>
          <a:endParaRPr lang="en-US"/>
        </a:p>
      </dgm:t>
    </dgm:pt>
    <dgm:pt modelId="{3E4DA620-97F1-4196-A168-1E21AF2EF5B2}" type="sibTrans" cxnId="{8436EB0D-F9FD-44DD-B29B-2D1E9F89486A}">
      <dgm:prSet/>
      <dgm:spPr/>
      <dgm:t>
        <a:bodyPr/>
        <a:lstStyle/>
        <a:p>
          <a:endParaRPr lang="en-US"/>
        </a:p>
      </dgm:t>
    </dgm:pt>
    <dgm:pt modelId="{1F23249F-8284-44C0-A90C-825B1FB75453}">
      <dgm:prSet phldrT="[Text]"/>
      <dgm:spPr/>
      <dgm:t>
        <a:bodyPr/>
        <a:lstStyle/>
        <a:p>
          <a:r>
            <a:rPr lang="en-US" dirty="0" smtClean="0">
              <a:solidFill>
                <a:srgbClr val="FF0000"/>
              </a:solidFill>
            </a:rPr>
            <a:t>Lay-Up</a:t>
          </a:r>
          <a:endParaRPr lang="en-US" dirty="0">
            <a:solidFill>
              <a:srgbClr val="FF0000"/>
            </a:solidFill>
          </a:endParaRPr>
        </a:p>
      </dgm:t>
    </dgm:pt>
    <dgm:pt modelId="{38FB0762-B10B-4EFE-811E-8EEBB2A075CB}" type="parTrans" cxnId="{9B482F88-46E5-4790-ADB3-799B2218648D}">
      <dgm:prSet/>
      <dgm:spPr/>
      <dgm:t>
        <a:bodyPr/>
        <a:lstStyle/>
        <a:p>
          <a:endParaRPr lang="en-US"/>
        </a:p>
      </dgm:t>
    </dgm:pt>
    <dgm:pt modelId="{097CD328-11EC-4C27-8E1D-2EF6A7806A24}" type="sibTrans" cxnId="{9B482F88-46E5-4790-ADB3-799B2218648D}">
      <dgm:prSet/>
      <dgm:spPr/>
      <dgm:t>
        <a:bodyPr/>
        <a:lstStyle/>
        <a:p>
          <a:endParaRPr lang="en-US"/>
        </a:p>
      </dgm:t>
    </dgm:pt>
    <dgm:pt modelId="{4AE6D818-2260-42D0-8C03-D970C25A6F0D}">
      <dgm:prSet phldrT="[Text]"/>
      <dgm:spPr/>
      <dgm:t>
        <a:bodyPr/>
        <a:lstStyle/>
        <a:p>
          <a:r>
            <a:rPr lang="en-US" dirty="0" smtClean="0"/>
            <a:t>Autoclave</a:t>
          </a:r>
          <a:endParaRPr lang="en-US" dirty="0"/>
        </a:p>
      </dgm:t>
    </dgm:pt>
    <dgm:pt modelId="{F5AD163C-79FD-4989-841C-1CDE44ADAF1C}" type="parTrans" cxnId="{B0B5E4DC-5598-4420-85A9-65C12290D46C}">
      <dgm:prSet/>
      <dgm:spPr/>
      <dgm:t>
        <a:bodyPr/>
        <a:lstStyle/>
        <a:p>
          <a:endParaRPr lang="en-US"/>
        </a:p>
      </dgm:t>
    </dgm:pt>
    <dgm:pt modelId="{559C9D34-9407-45BA-879B-073746A81FF9}" type="sibTrans" cxnId="{B0B5E4DC-5598-4420-85A9-65C12290D46C}">
      <dgm:prSet/>
      <dgm:spPr/>
      <dgm:t>
        <a:bodyPr/>
        <a:lstStyle/>
        <a:p>
          <a:endParaRPr lang="en-US"/>
        </a:p>
      </dgm:t>
    </dgm:pt>
    <dgm:pt modelId="{F559C297-17D9-47C0-AA58-D42F17CCD548}">
      <dgm:prSet/>
      <dgm:spPr/>
      <dgm:t>
        <a:bodyPr/>
        <a:lstStyle/>
        <a:p>
          <a:r>
            <a:rPr lang="en-US" dirty="0" smtClean="0"/>
            <a:t>Post-Inspection</a:t>
          </a:r>
        </a:p>
      </dgm:t>
    </dgm:pt>
    <dgm:pt modelId="{95044432-B58B-432D-9561-FF4CBE4680C8}" type="parTrans" cxnId="{BA10CFA4-951F-4905-BA97-28C91B8933C0}">
      <dgm:prSet/>
      <dgm:spPr/>
      <dgm:t>
        <a:bodyPr/>
        <a:lstStyle/>
        <a:p>
          <a:endParaRPr lang="en-US"/>
        </a:p>
      </dgm:t>
    </dgm:pt>
    <dgm:pt modelId="{00E93EB1-659F-44FA-B2A6-643E44FA00F4}" type="sibTrans" cxnId="{BA10CFA4-951F-4905-BA97-28C91B8933C0}">
      <dgm:prSet/>
      <dgm:spPr/>
      <dgm:t>
        <a:bodyPr/>
        <a:lstStyle/>
        <a:p>
          <a:endParaRPr lang="en-US"/>
        </a:p>
      </dgm:t>
    </dgm:pt>
    <dgm:pt modelId="{52EFB0B7-03FF-4ABC-AE2A-0F81315357F8}" type="pres">
      <dgm:prSet presAssocID="{4ADC6D07-51C5-45E9-A10A-840F21B7FB75}" presName="CompostProcess" presStyleCnt="0">
        <dgm:presLayoutVars>
          <dgm:dir/>
          <dgm:resizeHandles val="exact"/>
        </dgm:presLayoutVars>
      </dgm:prSet>
      <dgm:spPr/>
    </dgm:pt>
    <dgm:pt modelId="{E32E16B3-B1FA-4E3F-87D2-F9D5480C8E67}" type="pres">
      <dgm:prSet presAssocID="{4ADC6D07-51C5-45E9-A10A-840F21B7FB75}" presName="arrow" presStyleLbl="bgShp" presStyleIdx="0" presStyleCnt="1" custLinFactNeighborX="-38734" custLinFactNeighborY="-3488"/>
      <dgm:spPr/>
    </dgm:pt>
    <dgm:pt modelId="{524EADE0-2F69-43A6-A6CB-8CD4EEE5861E}" type="pres">
      <dgm:prSet presAssocID="{4ADC6D07-51C5-45E9-A10A-840F21B7FB75}" presName="linearProcess" presStyleCnt="0"/>
      <dgm:spPr/>
    </dgm:pt>
    <dgm:pt modelId="{F5D5A0BE-70BC-4F22-B12E-5CCD0BB2697F}" type="pres">
      <dgm:prSet presAssocID="{3A3ACE83-85D3-4DA8-91C3-F88A6B9107AC}" presName="text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766AEB9-6DA2-475D-B0D0-32F15E017C53}" type="pres">
      <dgm:prSet presAssocID="{3E4DA620-97F1-4196-A168-1E21AF2EF5B2}" presName="sibTrans" presStyleCnt="0"/>
      <dgm:spPr/>
    </dgm:pt>
    <dgm:pt modelId="{46051468-018C-410D-8447-55C8587508BF}" type="pres">
      <dgm:prSet presAssocID="{1F23249F-8284-44C0-A90C-825B1FB75453}" presName="text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7785036-09E9-4C93-846E-FD131E10EC3C}" type="pres">
      <dgm:prSet presAssocID="{097CD328-11EC-4C27-8E1D-2EF6A7806A24}" presName="sibTrans" presStyleCnt="0"/>
      <dgm:spPr/>
    </dgm:pt>
    <dgm:pt modelId="{DD916E7E-7082-4C09-9224-896D89BA3C7C}" type="pres">
      <dgm:prSet presAssocID="{4AE6D818-2260-42D0-8C03-D970C25A6F0D}" presName="text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2539C7-0957-46EB-BBC9-DA5DAE4E1F6E}" type="pres">
      <dgm:prSet presAssocID="{559C9D34-9407-45BA-879B-073746A81FF9}" presName="sibTrans" presStyleCnt="0"/>
      <dgm:spPr/>
    </dgm:pt>
    <dgm:pt modelId="{3AE6ADD5-B304-42CD-88D7-8F8D7A084AF9}" type="pres">
      <dgm:prSet presAssocID="{F559C297-17D9-47C0-AA58-D42F17CCD548}" presName="text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A10CFA4-951F-4905-BA97-28C91B8933C0}" srcId="{4ADC6D07-51C5-45E9-A10A-840F21B7FB75}" destId="{F559C297-17D9-47C0-AA58-D42F17CCD548}" srcOrd="3" destOrd="0" parTransId="{95044432-B58B-432D-9561-FF4CBE4680C8}" sibTransId="{00E93EB1-659F-44FA-B2A6-643E44FA00F4}"/>
    <dgm:cxn modelId="{46B0E3C7-6EDA-4077-8575-AADA892F5E75}" type="presOf" srcId="{4AE6D818-2260-42D0-8C03-D970C25A6F0D}" destId="{DD916E7E-7082-4C09-9224-896D89BA3C7C}" srcOrd="0" destOrd="0" presId="urn:microsoft.com/office/officeart/2005/8/layout/hProcess9"/>
    <dgm:cxn modelId="{37D4629E-C7D2-4BC9-94CF-2D5849250AE8}" type="presOf" srcId="{F559C297-17D9-47C0-AA58-D42F17CCD548}" destId="{3AE6ADD5-B304-42CD-88D7-8F8D7A084AF9}" srcOrd="0" destOrd="0" presId="urn:microsoft.com/office/officeart/2005/8/layout/hProcess9"/>
    <dgm:cxn modelId="{B0B5E4DC-5598-4420-85A9-65C12290D46C}" srcId="{4ADC6D07-51C5-45E9-A10A-840F21B7FB75}" destId="{4AE6D818-2260-42D0-8C03-D970C25A6F0D}" srcOrd="2" destOrd="0" parTransId="{F5AD163C-79FD-4989-841C-1CDE44ADAF1C}" sibTransId="{559C9D34-9407-45BA-879B-073746A81FF9}"/>
    <dgm:cxn modelId="{63B96AA5-783C-4D91-B687-48687C7027B6}" type="presOf" srcId="{3A3ACE83-85D3-4DA8-91C3-F88A6B9107AC}" destId="{F5D5A0BE-70BC-4F22-B12E-5CCD0BB2697F}" srcOrd="0" destOrd="0" presId="urn:microsoft.com/office/officeart/2005/8/layout/hProcess9"/>
    <dgm:cxn modelId="{8436EB0D-F9FD-44DD-B29B-2D1E9F89486A}" srcId="{4ADC6D07-51C5-45E9-A10A-840F21B7FB75}" destId="{3A3ACE83-85D3-4DA8-91C3-F88A6B9107AC}" srcOrd="0" destOrd="0" parTransId="{3CFCDEAF-B07C-4AE4-B10A-FBBB1872F530}" sibTransId="{3E4DA620-97F1-4196-A168-1E21AF2EF5B2}"/>
    <dgm:cxn modelId="{9B482F88-46E5-4790-ADB3-799B2218648D}" srcId="{4ADC6D07-51C5-45E9-A10A-840F21B7FB75}" destId="{1F23249F-8284-44C0-A90C-825B1FB75453}" srcOrd="1" destOrd="0" parTransId="{38FB0762-B10B-4EFE-811E-8EEBB2A075CB}" sibTransId="{097CD328-11EC-4C27-8E1D-2EF6A7806A24}"/>
    <dgm:cxn modelId="{7D3D986C-1326-4D05-B1E6-540071648A4B}" type="presOf" srcId="{4ADC6D07-51C5-45E9-A10A-840F21B7FB75}" destId="{52EFB0B7-03FF-4ABC-AE2A-0F81315357F8}" srcOrd="0" destOrd="0" presId="urn:microsoft.com/office/officeart/2005/8/layout/hProcess9"/>
    <dgm:cxn modelId="{E3A0A887-0853-4167-9B47-EE5CE742E783}" type="presOf" srcId="{1F23249F-8284-44C0-A90C-825B1FB75453}" destId="{46051468-018C-410D-8447-55C8587508BF}" srcOrd="0" destOrd="0" presId="urn:microsoft.com/office/officeart/2005/8/layout/hProcess9"/>
    <dgm:cxn modelId="{05C8D9F4-B245-4041-BAC9-9E193DEE17F3}" type="presParOf" srcId="{52EFB0B7-03FF-4ABC-AE2A-0F81315357F8}" destId="{E32E16B3-B1FA-4E3F-87D2-F9D5480C8E67}" srcOrd="0" destOrd="0" presId="urn:microsoft.com/office/officeart/2005/8/layout/hProcess9"/>
    <dgm:cxn modelId="{94CADABB-C17A-46BC-965B-43A4D81314AF}" type="presParOf" srcId="{52EFB0B7-03FF-4ABC-AE2A-0F81315357F8}" destId="{524EADE0-2F69-43A6-A6CB-8CD4EEE5861E}" srcOrd="1" destOrd="0" presId="urn:microsoft.com/office/officeart/2005/8/layout/hProcess9"/>
    <dgm:cxn modelId="{20A0A89E-0A26-4C35-A62C-F5E781F20E9E}" type="presParOf" srcId="{524EADE0-2F69-43A6-A6CB-8CD4EEE5861E}" destId="{F5D5A0BE-70BC-4F22-B12E-5CCD0BB2697F}" srcOrd="0" destOrd="0" presId="urn:microsoft.com/office/officeart/2005/8/layout/hProcess9"/>
    <dgm:cxn modelId="{CFC6A2F8-2F55-43BC-BB41-2278AB28A59B}" type="presParOf" srcId="{524EADE0-2F69-43A6-A6CB-8CD4EEE5861E}" destId="{A766AEB9-6DA2-475D-B0D0-32F15E017C53}" srcOrd="1" destOrd="0" presId="urn:microsoft.com/office/officeart/2005/8/layout/hProcess9"/>
    <dgm:cxn modelId="{675AD0A5-B51F-491C-9382-50AD87E20025}" type="presParOf" srcId="{524EADE0-2F69-43A6-A6CB-8CD4EEE5861E}" destId="{46051468-018C-410D-8447-55C8587508BF}" srcOrd="2" destOrd="0" presId="urn:microsoft.com/office/officeart/2005/8/layout/hProcess9"/>
    <dgm:cxn modelId="{F08BEBB4-D540-45D0-A568-1D9051C61B7A}" type="presParOf" srcId="{524EADE0-2F69-43A6-A6CB-8CD4EEE5861E}" destId="{87785036-09E9-4C93-846E-FD131E10EC3C}" srcOrd="3" destOrd="0" presId="urn:microsoft.com/office/officeart/2005/8/layout/hProcess9"/>
    <dgm:cxn modelId="{5B666A94-F815-418E-BEBD-616D54A85B9A}" type="presParOf" srcId="{524EADE0-2F69-43A6-A6CB-8CD4EEE5861E}" destId="{DD916E7E-7082-4C09-9224-896D89BA3C7C}" srcOrd="4" destOrd="0" presId="urn:microsoft.com/office/officeart/2005/8/layout/hProcess9"/>
    <dgm:cxn modelId="{4883D93F-E1FE-47AB-AF94-0C073511ADC8}" type="presParOf" srcId="{524EADE0-2F69-43A6-A6CB-8CD4EEE5861E}" destId="{6F2539C7-0957-46EB-BBC9-DA5DAE4E1F6E}" srcOrd="5" destOrd="0" presId="urn:microsoft.com/office/officeart/2005/8/layout/hProcess9"/>
    <dgm:cxn modelId="{44A3E481-2486-4629-B3F9-C27E3292DDA3}" type="presParOf" srcId="{524EADE0-2F69-43A6-A6CB-8CD4EEE5861E}" destId="{3AE6ADD5-B304-42CD-88D7-8F8D7A084AF9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ADC6D07-51C5-45E9-A10A-840F21B7FB75}" type="doc">
      <dgm:prSet loTypeId="urn:microsoft.com/office/officeart/2005/8/layout/hProcess9" loCatId="process" qsTypeId="urn:microsoft.com/office/officeart/2005/8/quickstyle/3d6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A3ACE83-85D3-4DA8-91C3-F88A6B9107AC}">
      <dgm:prSet phldrT="[Text]"/>
      <dgm:spPr/>
      <dgm:t>
        <a:bodyPr/>
        <a:lstStyle/>
        <a:p>
          <a:r>
            <a:rPr lang="en-US" dirty="0" smtClean="0">
              <a:solidFill>
                <a:srgbClr val="FF0000"/>
              </a:solidFill>
            </a:rPr>
            <a:t>Tooling</a:t>
          </a:r>
          <a:endParaRPr lang="en-US" dirty="0">
            <a:solidFill>
              <a:srgbClr val="FF0000"/>
            </a:solidFill>
          </a:endParaRPr>
        </a:p>
      </dgm:t>
    </dgm:pt>
    <dgm:pt modelId="{3CFCDEAF-B07C-4AE4-B10A-FBBB1872F530}" type="parTrans" cxnId="{8436EB0D-F9FD-44DD-B29B-2D1E9F89486A}">
      <dgm:prSet/>
      <dgm:spPr/>
      <dgm:t>
        <a:bodyPr/>
        <a:lstStyle/>
        <a:p>
          <a:endParaRPr lang="en-US"/>
        </a:p>
      </dgm:t>
    </dgm:pt>
    <dgm:pt modelId="{3E4DA620-97F1-4196-A168-1E21AF2EF5B2}" type="sibTrans" cxnId="{8436EB0D-F9FD-44DD-B29B-2D1E9F89486A}">
      <dgm:prSet/>
      <dgm:spPr/>
      <dgm:t>
        <a:bodyPr/>
        <a:lstStyle/>
        <a:p>
          <a:endParaRPr lang="en-US"/>
        </a:p>
      </dgm:t>
    </dgm:pt>
    <dgm:pt modelId="{1F23249F-8284-44C0-A90C-825B1FB75453}">
      <dgm:prSet phldrT="[Text]"/>
      <dgm:spPr/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Lay-Up</a:t>
          </a:r>
          <a:endParaRPr lang="en-US" dirty="0">
            <a:solidFill>
              <a:schemeClr val="bg1"/>
            </a:solidFill>
          </a:endParaRPr>
        </a:p>
      </dgm:t>
    </dgm:pt>
    <dgm:pt modelId="{38FB0762-B10B-4EFE-811E-8EEBB2A075CB}" type="parTrans" cxnId="{9B482F88-46E5-4790-ADB3-799B2218648D}">
      <dgm:prSet/>
      <dgm:spPr/>
      <dgm:t>
        <a:bodyPr/>
        <a:lstStyle/>
        <a:p>
          <a:endParaRPr lang="en-US"/>
        </a:p>
      </dgm:t>
    </dgm:pt>
    <dgm:pt modelId="{097CD328-11EC-4C27-8E1D-2EF6A7806A24}" type="sibTrans" cxnId="{9B482F88-46E5-4790-ADB3-799B2218648D}">
      <dgm:prSet/>
      <dgm:spPr/>
      <dgm:t>
        <a:bodyPr/>
        <a:lstStyle/>
        <a:p>
          <a:endParaRPr lang="en-US"/>
        </a:p>
      </dgm:t>
    </dgm:pt>
    <dgm:pt modelId="{4AE6D818-2260-42D0-8C03-D970C25A6F0D}">
      <dgm:prSet phldrT="[Text]"/>
      <dgm:spPr/>
      <dgm:t>
        <a:bodyPr/>
        <a:lstStyle/>
        <a:p>
          <a:r>
            <a:rPr lang="en-US" dirty="0" smtClean="0"/>
            <a:t>Autoclave</a:t>
          </a:r>
          <a:endParaRPr lang="en-US" dirty="0"/>
        </a:p>
      </dgm:t>
    </dgm:pt>
    <dgm:pt modelId="{F5AD163C-79FD-4989-841C-1CDE44ADAF1C}" type="parTrans" cxnId="{B0B5E4DC-5598-4420-85A9-65C12290D46C}">
      <dgm:prSet/>
      <dgm:spPr/>
      <dgm:t>
        <a:bodyPr/>
        <a:lstStyle/>
        <a:p>
          <a:endParaRPr lang="en-US"/>
        </a:p>
      </dgm:t>
    </dgm:pt>
    <dgm:pt modelId="{559C9D34-9407-45BA-879B-073746A81FF9}" type="sibTrans" cxnId="{B0B5E4DC-5598-4420-85A9-65C12290D46C}">
      <dgm:prSet/>
      <dgm:spPr/>
      <dgm:t>
        <a:bodyPr/>
        <a:lstStyle/>
        <a:p>
          <a:endParaRPr lang="en-US"/>
        </a:p>
      </dgm:t>
    </dgm:pt>
    <dgm:pt modelId="{F559C297-17D9-47C0-AA58-D42F17CCD548}">
      <dgm:prSet/>
      <dgm:spPr/>
      <dgm:t>
        <a:bodyPr/>
        <a:lstStyle/>
        <a:p>
          <a:r>
            <a:rPr lang="en-US" dirty="0" smtClean="0"/>
            <a:t>Post-Inspection</a:t>
          </a:r>
        </a:p>
      </dgm:t>
    </dgm:pt>
    <dgm:pt modelId="{95044432-B58B-432D-9561-FF4CBE4680C8}" type="parTrans" cxnId="{BA10CFA4-951F-4905-BA97-28C91B8933C0}">
      <dgm:prSet/>
      <dgm:spPr/>
      <dgm:t>
        <a:bodyPr/>
        <a:lstStyle/>
        <a:p>
          <a:endParaRPr lang="en-US"/>
        </a:p>
      </dgm:t>
    </dgm:pt>
    <dgm:pt modelId="{00E93EB1-659F-44FA-B2A6-643E44FA00F4}" type="sibTrans" cxnId="{BA10CFA4-951F-4905-BA97-28C91B8933C0}">
      <dgm:prSet/>
      <dgm:spPr/>
      <dgm:t>
        <a:bodyPr/>
        <a:lstStyle/>
        <a:p>
          <a:endParaRPr lang="en-US"/>
        </a:p>
      </dgm:t>
    </dgm:pt>
    <dgm:pt modelId="{52EFB0B7-03FF-4ABC-AE2A-0F81315357F8}" type="pres">
      <dgm:prSet presAssocID="{4ADC6D07-51C5-45E9-A10A-840F21B7FB75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32E16B3-B1FA-4E3F-87D2-F9D5480C8E67}" type="pres">
      <dgm:prSet presAssocID="{4ADC6D07-51C5-45E9-A10A-840F21B7FB75}" presName="arrow" presStyleLbl="bgShp" presStyleIdx="0" presStyleCnt="1" custLinFactNeighborX="-38734" custLinFactNeighborY="-3488"/>
      <dgm:spPr/>
    </dgm:pt>
    <dgm:pt modelId="{524EADE0-2F69-43A6-A6CB-8CD4EEE5861E}" type="pres">
      <dgm:prSet presAssocID="{4ADC6D07-51C5-45E9-A10A-840F21B7FB75}" presName="linearProcess" presStyleCnt="0"/>
      <dgm:spPr/>
    </dgm:pt>
    <dgm:pt modelId="{F5D5A0BE-70BC-4F22-B12E-5CCD0BB2697F}" type="pres">
      <dgm:prSet presAssocID="{3A3ACE83-85D3-4DA8-91C3-F88A6B9107AC}" presName="text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766AEB9-6DA2-475D-B0D0-32F15E017C53}" type="pres">
      <dgm:prSet presAssocID="{3E4DA620-97F1-4196-A168-1E21AF2EF5B2}" presName="sibTrans" presStyleCnt="0"/>
      <dgm:spPr/>
    </dgm:pt>
    <dgm:pt modelId="{46051468-018C-410D-8447-55C8587508BF}" type="pres">
      <dgm:prSet presAssocID="{1F23249F-8284-44C0-A90C-825B1FB75453}" presName="text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7785036-09E9-4C93-846E-FD131E10EC3C}" type="pres">
      <dgm:prSet presAssocID="{097CD328-11EC-4C27-8E1D-2EF6A7806A24}" presName="sibTrans" presStyleCnt="0"/>
      <dgm:spPr/>
    </dgm:pt>
    <dgm:pt modelId="{DD916E7E-7082-4C09-9224-896D89BA3C7C}" type="pres">
      <dgm:prSet presAssocID="{4AE6D818-2260-42D0-8C03-D970C25A6F0D}" presName="text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2539C7-0957-46EB-BBC9-DA5DAE4E1F6E}" type="pres">
      <dgm:prSet presAssocID="{559C9D34-9407-45BA-879B-073746A81FF9}" presName="sibTrans" presStyleCnt="0"/>
      <dgm:spPr/>
    </dgm:pt>
    <dgm:pt modelId="{3AE6ADD5-B304-42CD-88D7-8F8D7A084AF9}" type="pres">
      <dgm:prSet presAssocID="{F559C297-17D9-47C0-AA58-D42F17CCD548}" presName="text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A10CFA4-951F-4905-BA97-28C91B8933C0}" srcId="{4ADC6D07-51C5-45E9-A10A-840F21B7FB75}" destId="{F559C297-17D9-47C0-AA58-D42F17CCD548}" srcOrd="3" destOrd="0" parTransId="{95044432-B58B-432D-9561-FF4CBE4680C8}" sibTransId="{00E93EB1-659F-44FA-B2A6-643E44FA00F4}"/>
    <dgm:cxn modelId="{22878B13-1063-4A21-BCF4-11E8BF177749}" type="presOf" srcId="{4AE6D818-2260-42D0-8C03-D970C25A6F0D}" destId="{DD916E7E-7082-4C09-9224-896D89BA3C7C}" srcOrd="0" destOrd="0" presId="urn:microsoft.com/office/officeart/2005/8/layout/hProcess9"/>
    <dgm:cxn modelId="{EB77448D-183B-4C5C-BC47-8369AD75C932}" type="presOf" srcId="{4ADC6D07-51C5-45E9-A10A-840F21B7FB75}" destId="{52EFB0B7-03FF-4ABC-AE2A-0F81315357F8}" srcOrd="0" destOrd="0" presId="urn:microsoft.com/office/officeart/2005/8/layout/hProcess9"/>
    <dgm:cxn modelId="{B90F7177-928E-4AF5-9404-526344D81114}" type="presOf" srcId="{1F23249F-8284-44C0-A90C-825B1FB75453}" destId="{46051468-018C-410D-8447-55C8587508BF}" srcOrd="0" destOrd="0" presId="urn:microsoft.com/office/officeart/2005/8/layout/hProcess9"/>
    <dgm:cxn modelId="{B0B5E4DC-5598-4420-85A9-65C12290D46C}" srcId="{4ADC6D07-51C5-45E9-A10A-840F21B7FB75}" destId="{4AE6D818-2260-42D0-8C03-D970C25A6F0D}" srcOrd="2" destOrd="0" parTransId="{F5AD163C-79FD-4989-841C-1CDE44ADAF1C}" sibTransId="{559C9D34-9407-45BA-879B-073746A81FF9}"/>
    <dgm:cxn modelId="{6E9251E7-3840-49AD-980F-FB42CDC90175}" type="presOf" srcId="{3A3ACE83-85D3-4DA8-91C3-F88A6B9107AC}" destId="{F5D5A0BE-70BC-4F22-B12E-5CCD0BB2697F}" srcOrd="0" destOrd="0" presId="urn:microsoft.com/office/officeart/2005/8/layout/hProcess9"/>
    <dgm:cxn modelId="{8436EB0D-F9FD-44DD-B29B-2D1E9F89486A}" srcId="{4ADC6D07-51C5-45E9-A10A-840F21B7FB75}" destId="{3A3ACE83-85D3-4DA8-91C3-F88A6B9107AC}" srcOrd="0" destOrd="0" parTransId="{3CFCDEAF-B07C-4AE4-B10A-FBBB1872F530}" sibTransId="{3E4DA620-97F1-4196-A168-1E21AF2EF5B2}"/>
    <dgm:cxn modelId="{9B482F88-46E5-4790-ADB3-799B2218648D}" srcId="{4ADC6D07-51C5-45E9-A10A-840F21B7FB75}" destId="{1F23249F-8284-44C0-A90C-825B1FB75453}" srcOrd="1" destOrd="0" parTransId="{38FB0762-B10B-4EFE-811E-8EEBB2A075CB}" sibTransId="{097CD328-11EC-4C27-8E1D-2EF6A7806A24}"/>
    <dgm:cxn modelId="{3872CE0B-8173-49F5-8AEA-61917428AD2E}" type="presOf" srcId="{F559C297-17D9-47C0-AA58-D42F17CCD548}" destId="{3AE6ADD5-B304-42CD-88D7-8F8D7A084AF9}" srcOrd="0" destOrd="0" presId="urn:microsoft.com/office/officeart/2005/8/layout/hProcess9"/>
    <dgm:cxn modelId="{05C564B9-5A51-4DF5-91B5-49C2C15FCC38}" type="presParOf" srcId="{52EFB0B7-03FF-4ABC-AE2A-0F81315357F8}" destId="{E32E16B3-B1FA-4E3F-87D2-F9D5480C8E67}" srcOrd="0" destOrd="0" presId="urn:microsoft.com/office/officeart/2005/8/layout/hProcess9"/>
    <dgm:cxn modelId="{FD32885C-03C8-4DA3-892D-FF8A65CE0305}" type="presParOf" srcId="{52EFB0B7-03FF-4ABC-AE2A-0F81315357F8}" destId="{524EADE0-2F69-43A6-A6CB-8CD4EEE5861E}" srcOrd="1" destOrd="0" presId="urn:microsoft.com/office/officeart/2005/8/layout/hProcess9"/>
    <dgm:cxn modelId="{0D11F7C6-29C1-4FD6-984B-DA8AC55EBCF6}" type="presParOf" srcId="{524EADE0-2F69-43A6-A6CB-8CD4EEE5861E}" destId="{F5D5A0BE-70BC-4F22-B12E-5CCD0BB2697F}" srcOrd="0" destOrd="0" presId="urn:microsoft.com/office/officeart/2005/8/layout/hProcess9"/>
    <dgm:cxn modelId="{9AA48230-7017-4933-BA25-91FD00BFFBAB}" type="presParOf" srcId="{524EADE0-2F69-43A6-A6CB-8CD4EEE5861E}" destId="{A766AEB9-6DA2-475D-B0D0-32F15E017C53}" srcOrd="1" destOrd="0" presId="urn:microsoft.com/office/officeart/2005/8/layout/hProcess9"/>
    <dgm:cxn modelId="{FD046A6C-4004-47D2-AA6F-7A498906BE52}" type="presParOf" srcId="{524EADE0-2F69-43A6-A6CB-8CD4EEE5861E}" destId="{46051468-018C-410D-8447-55C8587508BF}" srcOrd="2" destOrd="0" presId="urn:microsoft.com/office/officeart/2005/8/layout/hProcess9"/>
    <dgm:cxn modelId="{7AEFDD6D-8593-496D-B92D-43FCCE0EADB5}" type="presParOf" srcId="{524EADE0-2F69-43A6-A6CB-8CD4EEE5861E}" destId="{87785036-09E9-4C93-846E-FD131E10EC3C}" srcOrd="3" destOrd="0" presId="urn:microsoft.com/office/officeart/2005/8/layout/hProcess9"/>
    <dgm:cxn modelId="{7CE91998-4FB9-474A-A87D-4D426B0FD8A3}" type="presParOf" srcId="{524EADE0-2F69-43A6-A6CB-8CD4EEE5861E}" destId="{DD916E7E-7082-4C09-9224-896D89BA3C7C}" srcOrd="4" destOrd="0" presId="urn:microsoft.com/office/officeart/2005/8/layout/hProcess9"/>
    <dgm:cxn modelId="{BA1C72EB-4519-4A9A-842C-D4CF4368959C}" type="presParOf" srcId="{524EADE0-2F69-43A6-A6CB-8CD4EEE5861E}" destId="{6F2539C7-0957-46EB-BBC9-DA5DAE4E1F6E}" srcOrd="5" destOrd="0" presId="urn:microsoft.com/office/officeart/2005/8/layout/hProcess9"/>
    <dgm:cxn modelId="{060783FB-E81D-468F-BA6D-07DA16C8CDA4}" type="presParOf" srcId="{524EADE0-2F69-43A6-A6CB-8CD4EEE5861E}" destId="{3AE6ADD5-B304-42CD-88D7-8F8D7A084AF9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0.83636</cdr:x>
      <cdr:y>0.62049</cdr:y>
    </cdr:from>
    <cdr:to>
      <cdr:x>0.94545</cdr:x>
      <cdr:y>0.81849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010400" y="2865437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0.78182</cdr:x>
      <cdr:y>0.62049</cdr:y>
    </cdr:from>
    <cdr:to>
      <cdr:x>0.95455</cdr:x>
      <cdr:y>0.80199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6553200" y="2865437"/>
          <a:ext cx="1447800" cy="8382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600" dirty="0" smtClean="0"/>
            <a:t>Film and Tacky Tape  $0.53/ sqft</a:t>
          </a:r>
          <a:endParaRPr lang="en-US" sz="16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0.77477</cdr:x>
      <cdr:y>0.62049</cdr:y>
    </cdr:from>
    <cdr:to>
      <cdr:x>0.94595</cdr:x>
      <cdr:y>0.80199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6553200" y="2865437"/>
          <a:ext cx="1447800" cy="8382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Constantia"/>
            </a:defRPr>
          </a:lvl1pPr>
          <a:lvl2pPr marL="457200" indent="0">
            <a:defRPr sz="1100">
              <a:latin typeface="Constantia"/>
            </a:defRPr>
          </a:lvl2pPr>
          <a:lvl3pPr marL="914400" indent="0">
            <a:defRPr sz="1100">
              <a:latin typeface="Constantia"/>
            </a:defRPr>
          </a:lvl3pPr>
          <a:lvl4pPr marL="1371600" indent="0">
            <a:defRPr sz="1100">
              <a:latin typeface="Constantia"/>
            </a:defRPr>
          </a:lvl4pPr>
          <a:lvl5pPr marL="1828800" indent="0">
            <a:defRPr sz="1100">
              <a:latin typeface="Constantia"/>
            </a:defRPr>
          </a:lvl5pPr>
          <a:lvl6pPr marL="2286000" indent="0">
            <a:defRPr sz="1100">
              <a:latin typeface="Constantia"/>
            </a:defRPr>
          </a:lvl6pPr>
          <a:lvl7pPr marL="2743200" indent="0">
            <a:defRPr sz="1100">
              <a:latin typeface="Constantia"/>
            </a:defRPr>
          </a:lvl7pPr>
          <a:lvl8pPr marL="3200400" indent="0">
            <a:defRPr sz="1100">
              <a:latin typeface="Constantia"/>
            </a:defRPr>
          </a:lvl8pPr>
          <a:lvl9pPr marL="3657600" indent="0">
            <a:defRPr sz="1100">
              <a:latin typeface="Constantia"/>
            </a:defRPr>
          </a:lvl9pPr>
        </a:lstStyle>
        <a:p xmlns:a="http://schemas.openxmlformats.org/drawingml/2006/main">
          <a:r>
            <a:rPr lang="en-US" sz="1600" dirty="0" smtClean="0"/>
            <a:t>Film and Tacky Tape  $0.53/ sqft</a:t>
          </a:r>
          <a:endParaRPr lang="en-US" sz="1600" dirty="0"/>
        </a:p>
      </cdr:txBody>
    </cdr:sp>
  </cdr:relSizeAnchor>
  <cdr:relSizeAnchor xmlns:cdr="http://schemas.openxmlformats.org/drawingml/2006/chartDrawing">
    <cdr:from>
      <cdr:x>0.76577</cdr:x>
      <cdr:y>0.81849</cdr:y>
    </cdr:from>
    <cdr:to>
      <cdr:x>0.97297</cdr:x>
      <cdr:y>0.967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6477000" y="3779837"/>
          <a:ext cx="1752600" cy="6858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400" dirty="0" smtClean="0"/>
            <a:t>Average Labor Cost</a:t>
          </a:r>
        </a:p>
        <a:p xmlns:a="http://schemas.openxmlformats.org/drawingml/2006/main">
          <a:r>
            <a:rPr lang="en-US" sz="1400" dirty="0" smtClean="0"/>
            <a:t>$50/Hr</a:t>
          </a:r>
          <a:endParaRPr lang="en-US" sz="1400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739" cy="469424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092" y="0"/>
            <a:ext cx="3077739" cy="469424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r">
              <a:defRPr sz="1200"/>
            </a:lvl1pPr>
          </a:lstStyle>
          <a:p>
            <a:fld id="{1A16BF48-3AE5-40A2-BE2D-F16B7BEA998C}" type="datetimeFigureOut">
              <a:rPr lang="en-US" smtClean="0"/>
              <a:pPr/>
              <a:t>12/26/2013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917422"/>
            <a:ext cx="3077739" cy="469424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092" y="8917422"/>
            <a:ext cx="3077739" cy="469424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r">
              <a:defRPr sz="1200"/>
            </a:lvl1pPr>
          </a:lstStyle>
          <a:p>
            <a:fld id="{51372392-0779-418F-B1D7-EB8662C5C03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11338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739" cy="469424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092" y="0"/>
            <a:ext cx="3077739" cy="469424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r">
              <a:defRPr sz="1200"/>
            </a:lvl1pPr>
          </a:lstStyle>
          <a:p>
            <a:fld id="{77A34577-BFE6-4363-84A7-A5F435B69C24}" type="datetimeFigureOut">
              <a:rPr lang="en-US" smtClean="0"/>
              <a:pPr/>
              <a:t>12/26/2013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4913" y="704850"/>
            <a:ext cx="4692650" cy="35194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229" tIns="47114" rIns="94229" bIns="47114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248" y="4459526"/>
            <a:ext cx="5681980" cy="4224814"/>
          </a:xfrm>
          <a:prstGeom prst="rect">
            <a:avLst/>
          </a:prstGeom>
        </p:spPr>
        <p:txBody>
          <a:bodyPr vert="horz" lIns="94229" tIns="47114" rIns="94229" bIns="47114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917422"/>
            <a:ext cx="3077739" cy="469424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092" y="8917422"/>
            <a:ext cx="3077739" cy="469424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r">
              <a:defRPr sz="1200"/>
            </a:lvl1pPr>
          </a:lstStyle>
          <a:p>
            <a:fld id="{BEBA13C0-6D46-4C64-A810-6B18B9A891D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6797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en-US" baseline="0" dirty="0" smtClean="0"/>
              <a:t>Introduction – Traditional method of using vacuum bagging film has been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BA13C0-6D46-4C64-A810-6B18B9A891D6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97492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No Bridging</a:t>
            </a:r>
            <a:r>
              <a:rPr lang="en-US" baseline="0" dirty="0" smtClean="0"/>
              <a:t> eliminates need for using intensifiers</a:t>
            </a:r>
          </a:p>
          <a:p>
            <a:r>
              <a:rPr lang="en-US" baseline="0" dirty="0" smtClean="0"/>
              <a:t>Bag Placement Skill is more of an art form.  Most people that have the skill set will be retiring soon.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BA13C0-6D46-4C64-A810-6B18B9A891D6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28663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New </a:t>
            </a:r>
            <a:r>
              <a:rPr lang="en-US" baseline="0" dirty="0" smtClean="0"/>
              <a:t>ISO standards are in place requiring  the environmental footprint to be minimal.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BA13C0-6D46-4C64-A810-6B18B9A891D6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8895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Based on $50/hr</a:t>
            </a:r>
            <a:r>
              <a:rPr lang="en-US" baseline="0" dirty="0" smtClean="0"/>
              <a:t> labor rate.  1 hour for silicone bag fabrication, 3-5 min, bag placement.  1 hour for each placement of film for each cycle.  Does not include non-compliant cost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BA13C0-6D46-4C64-A810-6B18B9A891D6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98270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 err="1" smtClean="0"/>
              <a:t>Nadcap</a:t>
            </a:r>
            <a:r>
              <a:rPr lang="en-US" baseline="0" dirty="0" smtClean="0"/>
              <a:t> - CCA</a:t>
            </a:r>
            <a:endParaRPr lang="en-US" dirty="0" smtClean="0"/>
          </a:p>
          <a:p>
            <a:r>
              <a:rPr lang="en-US" dirty="0" smtClean="0"/>
              <a:t>Contract</a:t>
            </a:r>
            <a:r>
              <a:rPr lang="en-US" baseline="0" dirty="0" smtClean="0"/>
              <a:t> Bag Manufacturers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BA13C0-6D46-4C64-A810-6B18B9A891D6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17182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3/8 in deep</a:t>
            </a:r>
            <a:r>
              <a:rPr lang="en-US" baseline="0" dirty="0" smtClean="0"/>
              <a:t> truncated V.  </a:t>
            </a:r>
            <a:r>
              <a:rPr lang="en-US" baseline="0" smtClean="0"/>
              <a:t>Can accommodate </a:t>
            </a:r>
            <a:r>
              <a:rPr lang="en-US" baseline="0" dirty="0" smtClean="0"/>
              <a:t>1/2in deep flange.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BA13C0-6D46-4C64-A810-6B18B9A891D6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42084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OOA</a:t>
            </a:r>
            <a:r>
              <a:rPr lang="en-US" baseline="0" dirty="0" smtClean="0"/>
              <a:t> – Spray fabricated on uncured part structure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BA13C0-6D46-4C64-A810-6B18B9A891D6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48258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1C31C-2BEA-4626-8386-B10BE421CA01}" type="datetimeFigureOut">
              <a:rPr lang="en-US" smtClean="0"/>
              <a:pPr/>
              <a:t>12/26/2013</a:t>
            </a:fld>
            <a:endParaRPr lang="en-US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E1EBB-6DD8-4C95-B192-B61A0028322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1C31C-2BEA-4626-8386-B10BE421CA01}" type="datetimeFigureOut">
              <a:rPr lang="en-US" smtClean="0"/>
              <a:pPr/>
              <a:t>12/26/2013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E1EBB-6DD8-4C95-B192-B61A0028322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1C31C-2BEA-4626-8386-B10BE421CA01}" type="datetimeFigureOut">
              <a:rPr lang="en-US" smtClean="0"/>
              <a:pPr/>
              <a:t>12/26/2013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E1EBB-6DD8-4C95-B192-B61A0028322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1C31C-2BEA-4626-8386-B10BE421CA01}" type="datetimeFigureOut">
              <a:rPr lang="en-US" smtClean="0"/>
              <a:pPr/>
              <a:t>12/26/2013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E1EBB-6DD8-4C95-B192-B61A0028322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1C31C-2BEA-4626-8386-B10BE421CA01}" type="datetimeFigureOut">
              <a:rPr lang="en-US" smtClean="0"/>
              <a:pPr/>
              <a:t>12/26/2013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E1EBB-6DD8-4C95-B192-B61A0028322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1C31C-2BEA-4626-8386-B10BE421CA01}" type="datetimeFigureOut">
              <a:rPr lang="en-US" smtClean="0"/>
              <a:pPr/>
              <a:t>12/26/2013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E1EBB-6DD8-4C95-B192-B61A0028322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1C31C-2BEA-4626-8386-B10BE421CA01}" type="datetimeFigureOut">
              <a:rPr lang="en-US" smtClean="0"/>
              <a:pPr/>
              <a:t>12/26/2013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E1EBB-6DD8-4C95-B192-B61A0028322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1C31C-2BEA-4626-8386-B10BE421CA01}" type="datetimeFigureOut">
              <a:rPr lang="en-US" smtClean="0"/>
              <a:pPr/>
              <a:t>12/26/2013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E1EBB-6DD8-4C95-B192-B61A0028322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1C31C-2BEA-4626-8386-B10BE421CA01}" type="datetimeFigureOut">
              <a:rPr lang="en-US" smtClean="0"/>
              <a:pPr/>
              <a:t>12/26/2013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901E1EBB-6DD8-4C95-B192-B61A0028322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1C31C-2BEA-4626-8386-B10BE421CA01}" type="datetimeFigureOut">
              <a:rPr lang="en-US" smtClean="0"/>
              <a:pPr/>
              <a:t>12/26/2013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E1EBB-6DD8-4C95-B192-B61A0028322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1C31C-2BEA-4626-8386-B10BE421CA01}" type="datetimeFigureOut">
              <a:rPr lang="en-US" smtClean="0"/>
              <a:pPr/>
              <a:t>12/26/2013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E1EBB-6DD8-4C95-B192-B61A0028322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151C31C-2BEA-4626-8386-B10BE421CA01}" type="datetimeFigureOut">
              <a:rPr lang="en-US" smtClean="0"/>
              <a:pPr/>
              <a:t>12/26/2013</a:t>
            </a:fld>
            <a:endParaRPr lang="en-US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01E1EBB-6DD8-4C95-B192-B61A00283223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Reusable Silicone Bagging</a:t>
            </a:r>
            <a:br>
              <a:rPr lang="en-US" dirty="0" smtClean="0"/>
            </a:br>
            <a:r>
              <a:rPr lang="en-US" dirty="0" smtClean="0"/>
              <a:t>- Reduce Non Compliant Aerospace Parts</a:t>
            </a:r>
            <a:endParaRPr lang="en-US" dirty="0"/>
          </a:p>
        </p:txBody>
      </p:sp>
      <p:pic>
        <p:nvPicPr>
          <p:cNvPr id="1026" name="Picture 2" descr="C:\Users\Craig Swiger\Desktop\SWORL Videos &amp; Pics\SWORL logo trade show uploa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11903" y="5361874"/>
            <a:ext cx="2505802" cy="972251"/>
          </a:xfrm>
          <a:prstGeom prst="rect">
            <a:avLst/>
          </a:prstGeom>
          <a:noFill/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3401" y="5361874"/>
            <a:ext cx="2667000" cy="97225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Overview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B0F0"/>
                </a:solidFill>
              </a:rPr>
              <a:t>Reusable Silicone Bagging vs. Bagging Film</a:t>
            </a:r>
          </a:p>
          <a:p>
            <a:pPr lvl="1"/>
            <a:r>
              <a:rPr lang="en-US" dirty="0" smtClean="0"/>
              <a:t>Cost Reduction Analysis</a:t>
            </a:r>
          </a:p>
          <a:p>
            <a:pPr lvl="1"/>
            <a:r>
              <a:rPr lang="en-US" dirty="0" smtClean="0"/>
              <a:t>Silicone Bagging allows for improved Quality Awareness</a:t>
            </a:r>
          </a:p>
          <a:p>
            <a:r>
              <a:rPr lang="en-US" dirty="0" smtClean="0">
                <a:solidFill>
                  <a:srgbClr val="00B0F0"/>
                </a:solidFill>
              </a:rPr>
              <a:t>Managing Silicone Contamination</a:t>
            </a:r>
          </a:p>
          <a:p>
            <a:pPr lvl="1"/>
            <a:r>
              <a:rPr lang="en-US" dirty="0" smtClean="0"/>
              <a:t>Controlled Contamination Area</a:t>
            </a:r>
          </a:p>
          <a:p>
            <a:pPr lvl="1"/>
            <a:r>
              <a:rPr lang="en-US" dirty="0" smtClean="0"/>
              <a:t>Two Types of Silicone contamination </a:t>
            </a:r>
          </a:p>
          <a:p>
            <a:r>
              <a:rPr lang="en-US" dirty="0" smtClean="0">
                <a:solidFill>
                  <a:srgbClr val="00B0F0"/>
                </a:solidFill>
              </a:rPr>
              <a:t>Silicone Technology on the Horizon</a:t>
            </a:r>
          </a:p>
          <a:p>
            <a:pPr lvl="1"/>
            <a:r>
              <a:rPr lang="en-US" dirty="0" smtClean="0"/>
              <a:t>V-Groove Sealing</a:t>
            </a:r>
          </a:p>
          <a:p>
            <a:pPr lvl="1"/>
            <a:r>
              <a:rPr lang="en-US" dirty="0" smtClean="0"/>
              <a:t>Out of Autoclave Processes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Silicone Bagging vs. Film 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935159"/>
          <a:ext cx="8001000" cy="3749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7000"/>
                <a:gridCol w="2667000"/>
                <a:gridCol w="2667000"/>
              </a:tblGrid>
              <a:tr h="362313"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SILICONE</a:t>
                      </a:r>
                      <a:r>
                        <a:rPr lang="en-US" baseline="0" dirty="0" smtClean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FILM</a:t>
                      </a:r>
                      <a:endParaRPr lang="en-US" dirty="0"/>
                    </a:p>
                  </a:txBody>
                  <a:tcPr/>
                </a:tc>
              </a:tr>
              <a:tr h="362313">
                <a:tc>
                  <a:txBody>
                    <a:bodyPr/>
                    <a:lstStyle/>
                    <a:p>
                      <a:r>
                        <a:rPr lang="en-US" b="1" dirty="0" smtClean="0"/>
                        <a:t>Reusable  after Autoclave/Oven Cure</a:t>
                      </a:r>
                      <a:endParaRPr lang="en-US" b="1" baseline="0" dirty="0" smtClean="0"/>
                    </a:p>
                  </a:txBody>
                  <a:tcPr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Yes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No</a:t>
                      </a:r>
                      <a:endParaRPr lang="en-US" dirty="0"/>
                    </a:p>
                  </a:txBody>
                  <a:tcPr/>
                </a:tc>
              </a:tr>
              <a:tr h="362313">
                <a:tc>
                  <a:txBody>
                    <a:bodyPr/>
                    <a:lstStyle/>
                    <a:p>
                      <a:r>
                        <a:rPr lang="en-US" b="1" dirty="0" smtClean="0"/>
                        <a:t>Net Shape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Yes</a:t>
                      </a:r>
                      <a:endParaRPr lang="en-US" dirty="0"/>
                    </a:p>
                  </a:txBody>
                  <a:tcPr>
                    <a:lnL w="12700" cmpd="sng">
                      <a:noFill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No</a:t>
                      </a:r>
                      <a:endParaRPr lang="en-US" dirty="0"/>
                    </a:p>
                  </a:txBody>
                  <a:tcPr/>
                </a:tc>
              </a:tr>
              <a:tr h="634048">
                <a:tc>
                  <a:txBody>
                    <a:bodyPr/>
                    <a:lstStyle/>
                    <a:p>
                      <a:r>
                        <a:rPr lang="en-US" b="1" dirty="0" smtClean="0"/>
                        <a:t>Post</a:t>
                      </a:r>
                      <a:r>
                        <a:rPr lang="en-US" b="1" baseline="0" dirty="0" smtClean="0"/>
                        <a:t> Finishing Requirements</a:t>
                      </a:r>
                      <a:endParaRPr lang="en-US" b="1" dirty="0"/>
                    </a:p>
                  </a:txBody>
                  <a:tcPr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Possible</a:t>
                      </a:r>
                      <a:endParaRPr lang="en-US" dirty="0"/>
                    </a:p>
                  </a:txBody>
                  <a:tcPr/>
                </a:tc>
              </a:tr>
              <a:tr h="362313">
                <a:tc>
                  <a:txBody>
                    <a:bodyPr/>
                    <a:lstStyle/>
                    <a:p>
                      <a:r>
                        <a:rPr lang="en-US" b="1" baseline="0" dirty="0" smtClean="0"/>
                        <a:t>Bridging</a:t>
                      </a:r>
                      <a:endParaRPr lang="en-US" b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Yes</a:t>
                      </a:r>
                      <a:endParaRPr lang="en-US" dirty="0"/>
                    </a:p>
                  </a:txBody>
                  <a:tcPr/>
                </a:tc>
              </a:tr>
              <a:tr h="362313">
                <a:tc>
                  <a:txBody>
                    <a:bodyPr/>
                    <a:lstStyle/>
                    <a:p>
                      <a:r>
                        <a:rPr lang="en-US" b="1" dirty="0" smtClean="0"/>
                        <a:t>Bag</a:t>
                      </a:r>
                      <a:r>
                        <a:rPr lang="en-US" b="1" baseline="0" dirty="0" smtClean="0"/>
                        <a:t> Placement Skill Level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aseline="0" dirty="0" smtClean="0"/>
                        <a:t>No Specialized Training Required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aseline="0" dirty="0" smtClean="0"/>
                        <a:t>Specialized Training Required</a:t>
                      </a:r>
                      <a:endParaRPr lang="en-US" dirty="0"/>
                    </a:p>
                  </a:txBody>
                  <a:tcPr/>
                </a:tc>
              </a:tr>
              <a:tr h="362313">
                <a:tc>
                  <a:txBody>
                    <a:bodyPr/>
                    <a:lstStyle/>
                    <a:p>
                      <a:r>
                        <a:rPr lang="en-US" b="1" dirty="0" smtClean="0"/>
                        <a:t>Fabrication Time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 minutes/</a:t>
                      </a:r>
                      <a:r>
                        <a:rPr lang="en-US" baseline="0" dirty="0" smtClean="0"/>
                        <a:t> sqft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None</a:t>
                      </a:r>
                      <a:endParaRPr lang="en-US" dirty="0"/>
                    </a:p>
                  </a:txBody>
                  <a:tcPr/>
                </a:tc>
              </a:tr>
              <a:tr h="362313">
                <a:tc>
                  <a:txBody>
                    <a:bodyPr/>
                    <a:lstStyle/>
                    <a:p>
                      <a:r>
                        <a:rPr lang="en-US" b="1" dirty="0" smtClean="0"/>
                        <a:t>Bag Placement Time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aseline="0" dirty="0" smtClean="0"/>
                        <a:t>Minutes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Hours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Silicone Bagging Cost Reduction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Consumable Waste Minimization</a:t>
            </a:r>
          </a:p>
          <a:p>
            <a:pPr lvl="1"/>
            <a:r>
              <a:rPr lang="en-US" dirty="0" smtClean="0"/>
              <a:t>Single Use Bagging Film</a:t>
            </a:r>
          </a:p>
          <a:p>
            <a:pPr lvl="1"/>
            <a:r>
              <a:rPr lang="en-US" dirty="0" smtClean="0"/>
              <a:t>Bagging Tape</a:t>
            </a:r>
          </a:p>
          <a:p>
            <a:pPr lvl="1"/>
            <a:r>
              <a:rPr lang="en-US" dirty="0" smtClean="0"/>
              <a:t>Disposable Waste Fees</a:t>
            </a:r>
          </a:p>
          <a:p>
            <a:pPr lvl="1">
              <a:buNone/>
            </a:pPr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Silicone Bagging Cost Reduction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Labor Reduction in Part Preparation</a:t>
            </a:r>
          </a:p>
          <a:p>
            <a:pPr lvl="1"/>
            <a:r>
              <a:rPr lang="en-US" dirty="0" smtClean="0"/>
              <a:t>Quicker Bag placement and leak checks</a:t>
            </a:r>
          </a:p>
          <a:p>
            <a:pPr lvl="1"/>
            <a:r>
              <a:rPr lang="en-US" dirty="0" smtClean="0"/>
              <a:t>Net Shape Bag = No Pleats to Manage</a:t>
            </a:r>
          </a:p>
          <a:p>
            <a:r>
              <a:rPr lang="en-US" dirty="0" smtClean="0"/>
              <a:t>Labor Reduction in Finished Part Preparation</a:t>
            </a:r>
          </a:p>
          <a:p>
            <a:pPr lvl="1"/>
            <a:r>
              <a:rPr lang="en-US" dirty="0" smtClean="0"/>
              <a:t>Net Shape Bag = Greater Corner Compaction</a:t>
            </a:r>
          </a:p>
          <a:p>
            <a:r>
              <a:rPr lang="en-US" dirty="0" smtClean="0"/>
              <a:t>Labor savings in Non-Complaint Part Repair</a:t>
            </a:r>
          </a:p>
          <a:p>
            <a:pPr lvl="1"/>
            <a:r>
              <a:rPr lang="en-US" dirty="0" smtClean="0"/>
              <a:t>Time is eliminated for Repair Approval Process</a:t>
            </a:r>
          </a:p>
          <a:p>
            <a:r>
              <a:rPr lang="en-US" dirty="0" smtClean="0"/>
              <a:t>47% Labor savings using Reusable Silicone Bagging</a:t>
            </a:r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828800" y="5486400"/>
            <a:ext cx="5257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47% LABOR SAVINGS</a:t>
            </a:r>
            <a:endParaRPr lang="en-US" sz="4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Cost Analysis of Materials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382000" cy="46180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Cost Analysis of Materials/Labor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458200" cy="46180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Quality Awareness </a:t>
            </a:r>
            <a:r>
              <a:rPr lang="en-US" u="sng" dirty="0" smtClean="0"/>
              <a:t>Revolution</a:t>
            </a:r>
            <a:endParaRPr lang="en-US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Traditional Bagging Film Method</a:t>
            </a:r>
          </a:p>
          <a:p>
            <a:pPr lvl="1"/>
            <a:r>
              <a:rPr lang="en-US" dirty="0" smtClean="0"/>
              <a:t>Limited ability to verify if material lay up was correctly placed prior to autoclave/oven</a:t>
            </a:r>
          </a:p>
          <a:p>
            <a:pPr lvl="1"/>
            <a:r>
              <a:rPr lang="en-US" dirty="0" smtClean="0"/>
              <a:t>Average reject rate 7% </a:t>
            </a:r>
          </a:p>
          <a:p>
            <a:pPr lvl="1"/>
            <a:r>
              <a:rPr lang="en-US" dirty="0" smtClean="0"/>
              <a:t>Rejects (Non-Complaint Parts) were attributed to the fault of Lay-Up Personal</a:t>
            </a:r>
          </a:p>
        </p:txBody>
      </p:sp>
      <p:graphicFrame>
        <p:nvGraphicFramePr>
          <p:cNvPr id="4" name="Diagram 3"/>
          <p:cNvGraphicFramePr/>
          <p:nvPr/>
        </p:nvGraphicFramePr>
        <p:xfrm>
          <a:off x="685800" y="4191000"/>
          <a:ext cx="4495800" cy="2184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Right Arrow 10"/>
          <p:cNvSpPr/>
          <p:nvPr/>
        </p:nvSpPr>
        <p:spPr>
          <a:xfrm>
            <a:off x="5105400" y="5029200"/>
            <a:ext cx="8382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Bent Arrow 11"/>
          <p:cNvSpPr/>
          <p:nvPr/>
        </p:nvSpPr>
        <p:spPr>
          <a:xfrm rot="5400000">
            <a:off x="4991100" y="5372100"/>
            <a:ext cx="457200" cy="228600"/>
          </a:xfrm>
          <a:prstGeom prst="bentArrow">
            <a:avLst>
              <a:gd name="adj1" fmla="val 25000"/>
              <a:gd name="adj2" fmla="val 50000"/>
              <a:gd name="adj3" fmla="val 25000"/>
              <a:gd name="adj4" fmla="val 437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019800" y="4953000"/>
            <a:ext cx="1905000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Compliant Part</a:t>
            </a:r>
            <a:endParaRPr lang="en-US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029200" y="5791200"/>
            <a:ext cx="2387000" cy="70788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Non-Compliant Part</a:t>
            </a:r>
          </a:p>
          <a:p>
            <a:r>
              <a:rPr lang="en-US" sz="1100" dirty="0" smtClean="0"/>
              <a:t>Additional Labor Repair</a:t>
            </a:r>
          </a:p>
          <a:p>
            <a:r>
              <a:rPr lang="en-US" sz="1100" dirty="0" smtClean="0"/>
              <a:t>Or Reject</a:t>
            </a:r>
            <a:endParaRPr lang="en-US" sz="1100" dirty="0"/>
          </a:p>
        </p:txBody>
      </p:sp>
      <p:sp>
        <p:nvSpPr>
          <p:cNvPr id="10" name="Left Arrow Callout 9"/>
          <p:cNvSpPr/>
          <p:nvPr/>
        </p:nvSpPr>
        <p:spPr>
          <a:xfrm>
            <a:off x="2819400" y="6019800"/>
            <a:ext cx="2209800" cy="685800"/>
          </a:xfrm>
          <a:prstGeom prst="leftArrowCallout">
            <a:avLst/>
          </a:prstGeom>
          <a:effectLst>
            <a:outerShdw blurRad="50800" dist="50800" dir="5400000" algn="ctr" rotWithShape="0">
              <a:srgbClr val="000000">
                <a:alpha val="57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Post Repair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Left Arrow Callout 10"/>
          <p:cNvSpPr/>
          <p:nvPr/>
        </p:nvSpPr>
        <p:spPr>
          <a:xfrm>
            <a:off x="2819400" y="6019800"/>
            <a:ext cx="2209800" cy="685800"/>
          </a:xfrm>
          <a:prstGeom prst="leftArrowCallout">
            <a:avLst/>
          </a:prstGeom>
          <a:effectLst>
            <a:outerShdw blurRad="50800" dist="50800" dir="5400000" algn="ctr" rotWithShape="0">
              <a:srgbClr val="000000">
                <a:alpha val="57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Post Repair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Quality Awareness Revolution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Net Shape Reusable Silicone Bagging</a:t>
            </a:r>
          </a:p>
          <a:p>
            <a:pPr lvl="1"/>
            <a:r>
              <a:rPr lang="en-US" dirty="0" smtClean="0"/>
              <a:t>Instant Visual Feedback with layup.  Corrections made before autoclave/ovencure</a:t>
            </a:r>
          </a:p>
          <a:p>
            <a:pPr lvl="1"/>
            <a:r>
              <a:rPr lang="en-US" dirty="0" smtClean="0"/>
              <a:t>0% In Non-Compliant Parts</a:t>
            </a:r>
          </a:p>
          <a:p>
            <a:pPr lvl="1"/>
            <a:r>
              <a:rPr lang="en-US" dirty="0" smtClean="0"/>
              <a:t>Tooling Department being revamped for Quality Awareness</a:t>
            </a:r>
          </a:p>
          <a:p>
            <a:pPr lvl="1"/>
            <a:endParaRPr lang="en-US" dirty="0" smtClean="0"/>
          </a:p>
          <a:p>
            <a:pPr lvl="1"/>
            <a:endParaRPr lang="en-US" dirty="0"/>
          </a:p>
        </p:txBody>
      </p:sp>
      <p:graphicFrame>
        <p:nvGraphicFramePr>
          <p:cNvPr id="4" name="Diagram 3"/>
          <p:cNvGraphicFramePr/>
          <p:nvPr/>
        </p:nvGraphicFramePr>
        <p:xfrm>
          <a:off x="685800" y="4114800"/>
          <a:ext cx="4495800" cy="2184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ight Arrow 4"/>
          <p:cNvSpPr/>
          <p:nvPr/>
        </p:nvSpPr>
        <p:spPr>
          <a:xfrm>
            <a:off x="5105400" y="5029200"/>
            <a:ext cx="8382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019800" y="4953000"/>
            <a:ext cx="1905000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Compliant Part</a:t>
            </a:r>
            <a:endParaRPr lang="en-US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7" name="Bent Arrow 6"/>
          <p:cNvSpPr/>
          <p:nvPr/>
        </p:nvSpPr>
        <p:spPr>
          <a:xfrm rot="5400000">
            <a:off x="4991100" y="5372100"/>
            <a:ext cx="457200" cy="228600"/>
          </a:xfrm>
          <a:prstGeom prst="bentArrow">
            <a:avLst>
              <a:gd name="adj1" fmla="val 25000"/>
              <a:gd name="adj2" fmla="val 50000"/>
              <a:gd name="adj3" fmla="val 25000"/>
              <a:gd name="adj4" fmla="val 437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029200" y="5791200"/>
            <a:ext cx="2387000" cy="70788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Non-Compliant Part</a:t>
            </a:r>
          </a:p>
          <a:p>
            <a:r>
              <a:rPr lang="en-US" sz="1100" dirty="0" smtClean="0"/>
              <a:t>Additional Labor Repair</a:t>
            </a:r>
          </a:p>
          <a:p>
            <a:r>
              <a:rPr lang="en-US" sz="1100" dirty="0" smtClean="0"/>
              <a:t>Or Reject</a:t>
            </a:r>
            <a:endParaRPr lang="en-US" sz="1100" dirty="0"/>
          </a:p>
        </p:txBody>
      </p:sp>
      <p:sp>
        <p:nvSpPr>
          <p:cNvPr id="9" name="Multiply 8"/>
          <p:cNvSpPr/>
          <p:nvPr/>
        </p:nvSpPr>
        <p:spPr>
          <a:xfrm>
            <a:off x="3581400" y="5715000"/>
            <a:ext cx="1524000" cy="1295400"/>
          </a:xfrm>
          <a:prstGeom prst="mathMultiply">
            <a:avLst>
              <a:gd name="adj1" fmla="val 307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0" name="Multiply 9"/>
          <p:cNvSpPr/>
          <p:nvPr/>
        </p:nvSpPr>
        <p:spPr>
          <a:xfrm>
            <a:off x="5410200" y="5486400"/>
            <a:ext cx="1524000" cy="1295400"/>
          </a:xfrm>
          <a:prstGeom prst="mathMultiply">
            <a:avLst>
              <a:gd name="adj1" fmla="val 307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2600" y="3581400"/>
            <a:ext cx="5638800" cy="2067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Net Shape Silicone Bagging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Spray Fabricated to quickly conform to the precise shape of intended part</a:t>
            </a:r>
          </a:p>
          <a:p>
            <a:r>
              <a:rPr lang="en-US" dirty="0" smtClean="0"/>
              <a:t>Bag will not properly fit when lay-up is incorrectly placed</a:t>
            </a:r>
            <a:endParaRPr lang="en-US" dirty="0"/>
          </a:p>
        </p:txBody>
      </p:sp>
      <p:sp>
        <p:nvSpPr>
          <p:cNvPr id="6" name="Oval 5"/>
          <p:cNvSpPr/>
          <p:nvPr/>
        </p:nvSpPr>
        <p:spPr>
          <a:xfrm>
            <a:off x="2895600" y="4800600"/>
            <a:ext cx="990600" cy="838200"/>
          </a:xfrm>
          <a:prstGeom prst="ellipse">
            <a:avLst/>
          </a:prstGeom>
          <a:noFill/>
          <a:ln w="38100">
            <a:solidFill>
              <a:srgbClr val="0070C0"/>
            </a:solidFill>
            <a:round/>
          </a:ln>
          <a:effectLst>
            <a:outerShdw blurRad="50800" dist="38100" dir="10800000" algn="r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Oval 7"/>
          <p:cNvSpPr/>
          <p:nvPr/>
        </p:nvSpPr>
        <p:spPr>
          <a:xfrm>
            <a:off x="4495800" y="4800600"/>
            <a:ext cx="990600" cy="838200"/>
          </a:xfrm>
          <a:prstGeom prst="ellipse">
            <a:avLst/>
          </a:prstGeom>
          <a:noFill/>
          <a:ln w="38100">
            <a:solidFill>
              <a:srgbClr val="0070C0"/>
            </a:solidFill>
            <a:round/>
          </a:ln>
          <a:effectLst>
            <a:outerShdw blurRad="50800" dist="38100" dir="10800000" algn="r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" name="Straight Connector 9"/>
          <p:cNvCxnSpPr>
            <a:stCxn id="6" idx="3"/>
          </p:cNvCxnSpPr>
          <p:nvPr/>
        </p:nvCxnSpPr>
        <p:spPr>
          <a:xfrm flipH="1">
            <a:off x="2286000" y="5516049"/>
            <a:ext cx="754670" cy="19895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33400" y="5715000"/>
            <a:ext cx="278345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Instant Visual Feedback</a:t>
            </a:r>
          </a:p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Incorrect</a:t>
            </a:r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Lay-Up</a:t>
            </a:r>
            <a:endParaRPr lang="en-US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34000" y="5715000"/>
            <a:ext cx="278345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Instant Visual Feedback</a:t>
            </a:r>
          </a:p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Correct Lay-Up</a:t>
            </a:r>
            <a:endParaRPr lang="en-US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cxnSp>
        <p:nvCxnSpPr>
          <p:cNvPr id="14" name="Straight Connector 13"/>
          <p:cNvCxnSpPr>
            <a:stCxn id="8" idx="5"/>
          </p:cNvCxnSpPr>
          <p:nvPr/>
        </p:nvCxnSpPr>
        <p:spPr>
          <a:xfrm>
            <a:off x="5341330" y="5516049"/>
            <a:ext cx="526070" cy="27515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ight Arrow 15"/>
          <p:cNvSpPr/>
          <p:nvPr/>
        </p:nvSpPr>
        <p:spPr>
          <a:xfrm rot="10800000">
            <a:off x="2057400" y="4114800"/>
            <a:ext cx="533400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1828800" y="4114800"/>
            <a:ext cx="1066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vacuum</a:t>
            </a:r>
            <a:endParaRPr lang="en-US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Managing Silicone Contamination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Controlled Contamination Area – CCA</a:t>
            </a:r>
          </a:p>
          <a:p>
            <a:r>
              <a:rPr lang="en-US" dirty="0" smtClean="0"/>
              <a:t>Silicone Contamination</a:t>
            </a:r>
          </a:p>
          <a:p>
            <a:pPr lvl="1"/>
            <a:r>
              <a:rPr lang="en-US" dirty="0" smtClean="0"/>
              <a:t>Uncured – Liquid State</a:t>
            </a:r>
          </a:p>
          <a:p>
            <a:pPr lvl="2"/>
            <a:r>
              <a:rPr lang="en-US" dirty="0" smtClean="0"/>
              <a:t>Direct Contact </a:t>
            </a:r>
          </a:p>
          <a:p>
            <a:pPr lvl="1"/>
            <a:r>
              <a:rPr lang="en-US" dirty="0" smtClean="0"/>
              <a:t>Room Temp Cure – (Pre-Post) Cure Process</a:t>
            </a:r>
          </a:p>
          <a:p>
            <a:pPr lvl="2"/>
            <a:r>
              <a:rPr lang="en-US" dirty="0" smtClean="0"/>
              <a:t>Post Cure Bag Required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Methods of Sealing a Silicone Bag</a:t>
            </a:r>
          </a:p>
          <a:p>
            <a:pPr lvl="1"/>
            <a:r>
              <a:rPr lang="en-US" dirty="0" smtClean="0"/>
              <a:t>Clamping Frame</a:t>
            </a:r>
          </a:p>
          <a:p>
            <a:pPr lvl="1"/>
            <a:r>
              <a:rPr lang="en-US" dirty="0" smtClean="0"/>
              <a:t>Modification of Bag</a:t>
            </a:r>
          </a:p>
          <a:p>
            <a:pPr lvl="2"/>
            <a:r>
              <a:rPr lang="en-US" dirty="0" smtClean="0"/>
              <a:t>Utilizing Tacky Tape</a:t>
            </a:r>
          </a:p>
          <a:p>
            <a:pPr lvl="2"/>
            <a:r>
              <a:rPr lang="en-US" dirty="0" smtClean="0"/>
              <a:t>Utilizing Tacky Tape in Conjunction with bonding substrate with Silicone</a:t>
            </a:r>
          </a:p>
          <a:p>
            <a:pPr lvl="1"/>
            <a:r>
              <a:rPr lang="en-US" dirty="0" smtClean="0"/>
              <a:t>Modification of Tool</a:t>
            </a:r>
          </a:p>
          <a:p>
            <a:pPr lvl="2"/>
            <a:r>
              <a:rPr lang="en-US" dirty="0" smtClean="0"/>
              <a:t>V-Groove Sealing Technology</a:t>
            </a:r>
          </a:p>
          <a:p>
            <a:pPr lvl="2">
              <a:buNone/>
            </a:pP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Silicone Bagging on the Horizon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Silicone Bagging on the Horizon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V-Groove Sealing</a:t>
            </a:r>
          </a:p>
          <a:p>
            <a:pPr lvl="1"/>
            <a:r>
              <a:rPr lang="en-US" dirty="0" smtClean="0"/>
              <a:t>Preferred method of sealing silicone bagging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3429000"/>
            <a:ext cx="2581275" cy="267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 cstate="print"/>
          <a:srcRect l="5083" t="9140" r="11153" b="9140"/>
          <a:stretch>
            <a:fillRect/>
          </a:stretch>
        </p:blipFill>
        <p:spPr bwMode="auto">
          <a:xfrm>
            <a:off x="3581400" y="3429000"/>
            <a:ext cx="4981074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V-Groove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Can be implemented in limited flange depth</a:t>
            </a:r>
          </a:p>
          <a:p>
            <a:r>
              <a:rPr lang="en-US" dirty="0" smtClean="0"/>
              <a:t>Minimize tool footprint in autoclave/oven</a:t>
            </a:r>
          </a:p>
          <a:p>
            <a:pPr>
              <a:buNone/>
            </a:pPr>
            <a:endParaRPr lang="en-US" dirty="0"/>
          </a:p>
        </p:txBody>
      </p:sp>
      <p:pic>
        <p:nvPicPr>
          <p:cNvPr id="4" name="Picture 3" descr="C:\Users\Craig Swiger\Desktop\small v profile 30deg.png"/>
          <p:cNvPicPr>
            <a:picLocks noChangeAspect="1" noChangeArrowheads="1"/>
          </p:cNvPicPr>
          <p:nvPr/>
        </p:nvPicPr>
        <p:blipFill>
          <a:blip r:embed="rId3" cstate="print"/>
          <a:srcRect t="10031" r="21202" b="9718"/>
          <a:stretch>
            <a:fillRect/>
          </a:stretch>
        </p:blipFill>
        <p:spPr bwMode="auto">
          <a:xfrm>
            <a:off x="1524000" y="3581400"/>
            <a:ext cx="5241131" cy="2362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906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Silicone Bagging Applications on the Horizon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Out of Autoclave Process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Infrared Technology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4475</TotalTime>
  <Words>582</Words>
  <Application>Microsoft Office PowerPoint</Application>
  <PresentationFormat>On-screen Show (4:3)</PresentationFormat>
  <Paragraphs>141</Paragraphs>
  <Slides>15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Calibri</vt:lpstr>
      <vt:lpstr>Constantia</vt:lpstr>
      <vt:lpstr>Wingdings 2</vt:lpstr>
      <vt:lpstr>Flow</vt:lpstr>
      <vt:lpstr>Reusable Silicone Bagging - Reduce Non Compliant Aerospace Parts</vt:lpstr>
      <vt:lpstr>Overview</vt:lpstr>
      <vt:lpstr>Silicone Bagging vs. Film </vt:lpstr>
      <vt:lpstr>Silicone Bagging Cost Reduction</vt:lpstr>
      <vt:lpstr>Silicone Bagging Cost Reduction</vt:lpstr>
      <vt:lpstr>Cost Analysis of Materials</vt:lpstr>
      <vt:lpstr>Cost Analysis of Materials/Labor</vt:lpstr>
      <vt:lpstr>Quality Awareness Revolution</vt:lpstr>
      <vt:lpstr>Quality Awareness Revolution</vt:lpstr>
      <vt:lpstr>Net Shape Silicone Bagging</vt:lpstr>
      <vt:lpstr>Managing Silicone Contamination</vt:lpstr>
      <vt:lpstr>Silicone Bagging on the Horizon</vt:lpstr>
      <vt:lpstr>Silicone Bagging on the Horizon</vt:lpstr>
      <vt:lpstr>V-Groove</vt:lpstr>
      <vt:lpstr>Silicone Bagging Applications on the Horizon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Reusable Silicone Bagging - Reduce Non Compliant Parts</dc:title>
  <dc:creator>Craig Swiger</dc:creator>
  <cp:lastModifiedBy>Kent Miracle</cp:lastModifiedBy>
  <cp:revision>125</cp:revision>
  <dcterms:created xsi:type="dcterms:W3CDTF">2012-10-15T19:50:13Z</dcterms:created>
  <dcterms:modified xsi:type="dcterms:W3CDTF">2013-12-26T20:17:34Z</dcterms:modified>
</cp:coreProperties>
</file>